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oto Sans Symbol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j4tUmsUdUpRmGvkBBnRFn4sZCA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90B4F5-54E8-4B95-BD08-6A108EB3B42F}">
  <a:tblStyle styleId="{DA90B4F5-54E8-4B95-BD08-6A108EB3B4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Symbols-regular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NotoSansSymbol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4ad3de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ee4ad3de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45bec365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f45bec36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fa560c6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27fa560c629_0_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4ad3de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2ee4ad3defa_0_10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2b594c4b9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2f2b594c4b9_5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fb3f5c8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27fb3f5c827_0_5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3fe7da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f3fe7da281_0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3fe7da2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2f3fe7da281_0_2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6d9644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276d9644052_2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fa560c6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27fa560c629_1_14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2b594c4b9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2f2b594c4b9_5_2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3f5d98a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2f3f5d98aff_0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3f5d98a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f3f5d98aff_0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f45bec365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2f45bec3659_1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f45bec365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6" name="Google Shape;646;g2f45bec3659_1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178769a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2f178769a13_0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2b594c4b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f2b594c4b9_1_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f2b594c4b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2f2b594c4b9_5_4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ee4ad3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ee4ad3defa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e4ad3de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g2ee4ad3defa_0_12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2b594c4b9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f2b594c4b9_5_6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f2b594c4b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g2f2b594c4b9_1_1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9a04a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79a04a0b33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7696200" y="182563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7820025" y="47783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270600" y="95318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4ad3defa_3_138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e4ad3defa_3_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2ee4ad3defa_3_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2ee4ad3defa_3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7696200" y="46037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077200" y="49577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hyperlink" Target="https://www.shillahotels.com/index.do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www.paraspara.co.kr/" TargetMode="External"/><Relationship Id="rId8" Type="http://schemas.openxmlformats.org/officeDocument/2006/relationships/hyperlink" Target="https://www.lottehotel.com/seoul-signiel/k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58.jpg"/><Relationship Id="rId5" Type="http://schemas.openxmlformats.org/officeDocument/2006/relationships/image" Target="../media/image23.pn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1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47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52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hyperlink" Target="http://drive.google.com/file/d/1jubp2SkWONg-Hz1Z8Y4M8kYILoOcsN48/view" TargetMode="External"/><Relationship Id="rId7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62.png"/><Relationship Id="rId8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7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58175" y="4076997"/>
            <a:ext cx="240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팀장 : 김보근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팀원 : 김진우, 조무연, 이상현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30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4051" y="1200695"/>
            <a:ext cx="517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진보상무 프로젝트 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250" y="1787894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62" name="Google Shape;26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9"/>
          <p:cNvSpPr txBox="1"/>
          <p:nvPr/>
        </p:nvSpPr>
        <p:spPr>
          <a:xfrm>
            <a:off x="4460098" y="1898490"/>
            <a:ext cx="3798370" cy="60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36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UI 구상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789410" y="3549671"/>
            <a:ext cx="696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벤치마킹 참고 사이트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정보의 구조도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디자인 스케치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데이터베이스</a:t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ee4ad3de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ee4ad3defa_3_0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벤치마킹 참고 사이트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ee4ad3defa_3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g2ee4ad3defa_3_0"/>
          <p:cNvSpPr/>
          <p:nvPr/>
        </p:nvSpPr>
        <p:spPr>
          <a:xfrm>
            <a:off x="3182325" y="891516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ee4ad3defa_3_0"/>
          <p:cNvSpPr txBox="1"/>
          <p:nvPr/>
        </p:nvSpPr>
        <p:spPr>
          <a:xfrm>
            <a:off x="3368000" y="806925"/>
            <a:ext cx="5146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신라 호텔</a:t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https://www.shillahotels.com/index.do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0" name="Google Shape;280;g2ee4ad3defa_3_0"/>
          <p:cNvSpPr/>
          <p:nvPr/>
        </p:nvSpPr>
        <p:spPr>
          <a:xfrm>
            <a:off x="3182325" y="2289428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ee4ad3def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88" y="1171273"/>
            <a:ext cx="1657575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2ee4ad3defa_3_0"/>
          <p:cNvSpPr txBox="1"/>
          <p:nvPr/>
        </p:nvSpPr>
        <p:spPr>
          <a:xfrm>
            <a:off x="3231950" y="2200052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파라스파라 호텔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7"/>
              </a:rPr>
              <a:t>https://www.paraspara.co.kr/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83" name="Google Shape;283;g2ee4ad3defa_3_0"/>
          <p:cNvSpPr/>
          <p:nvPr/>
        </p:nvSpPr>
        <p:spPr>
          <a:xfrm>
            <a:off x="3182325" y="3639153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ee4ad3defa_3_0"/>
          <p:cNvSpPr txBox="1"/>
          <p:nvPr/>
        </p:nvSpPr>
        <p:spPr>
          <a:xfrm>
            <a:off x="3231950" y="3543627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롯데 시그니엘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8"/>
              </a:rPr>
              <a:t>https://www.lottehotel.com/seoul-signiel/ko.html</a:t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pic>
        <p:nvPicPr>
          <p:cNvPr id="285" name="Google Shape;285;g2ee4ad3defa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086" y="2436573"/>
            <a:ext cx="2578193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g2ee4ad3defa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113" y="3992250"/>
            <a:ext cx="2524125" cy="4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g2ee4ad3defa_3_0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/>
          <p:nvPr/>
        </p:nvSpPr>
        <p:spPr>
          <a:xfrm>
            <a:off x="5002370" y="3942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5002364" y="4346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577525" y="309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C6A54"/>
                </a:solidFill>
                <a:latin typeface="Arial"/>
                <a:ea typeface="Arial"/>
                <a:cs typeface="Arial"/>
                <a:sym typeface="Arial"/>
              </a:rPr>
              <a:t>정보 구조도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/>
          <p:nvPr/>
        </p:nvSpPr>
        <p:spPr>
          <a:xfrm>
            <a:off x="468343" y="2282649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진보상무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6396615" y="128122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5002369" y="351818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5002381" y="30943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6396618" y="849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6396593" y="3126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5002379" y="26394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6396604" y="417385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소개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 rot="875">
            <a:off x="1659593" y="149289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p10"/>
          <p:cNvCxnSpPr>
            <a:stCxn id="298" idx="3"/>
            <a:endCxn id="307" idx="2"/>
          </p:cNvCxnSpPr>
          <p:nvPr/>
        </p:nvCxnSpPr>
        <p:spPr>
          <a:xfrm flipH="1" rot="10800000">
            <a:off x="1722943" y="1766199"/>
            <a:ext cx="526200" cy="6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10"/>
          <p:cNvSpPr/>
          <p:nvPr/>
        </p:nvSpPr>
        <p:spPr>
          <a:xfrm>
            <a:off x="2901954" y="38676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2824154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5005658" y="1659822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005652" y="20638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5002382" y="123601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5005668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5005667" y="3572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p10"/>
          <p:cNvCxnSpPr>
            <a:stCxn id="307" idx="0"/>
            <a:endCxn id="310" idx="1"/>
          </p:cNvCxnSpPr>
          <p:nvPr/>
        </p:nvCxnSpPr>
        <p:spPr>
          <a:xfrm rot="-5400000">
            <a:off x="2264543" y="933241"/>
            <a:ext cx="544200" cy="57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0"/>
          <p:cNvCxnSpPr>
            <a:stCxn id="318" idx="2"/>
            <a:endCxn id="309" idx="1"/>
          </p:cNvCxnSpPr>
          <p:nvPr/>
        </p:nvCxnSpPr>
        <p:spPr>
          <a:xfrm flipH="1" rot="-5400000">
            <a:off x="2204543" y="3306916"/>
            <a:ext cx="741900" cy="6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0"/>
          <p:cNvCxnSpPr>
            <a:stCxn id="310" idx="3"/>
            <a:endCxn id="315" idx="1"/>
          </p:cNvCxnSpPr>
          <p:nvPr/>
        </p:nvCxnSpPr>
        <p:spPr>
          <a:xfrm flipH="1" rot="10800000">
            <a:off x="4003154" y="494023"/>
            <a:ext cx="1002600" cy="45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0"/>
          <p:cNvCxnSpPr>
            <a:stCxn id="310" idx="3"/>
            <a:endCxn id="314" idx="1"/>
          </p:cNvCxnSpPr>
          <p:nvPr/>
        </p:nvCxnSpPr>
        <p:spPr>
          <a:xfrm>
            <a:off x="4003154" y="948823"/>
            <a:ext cx="10026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0"/>
          <p:cNvCxnSpPr>
            <a:stCxn id="310" idx="3"/>
            <a:endCxn id="313" idx="1"/>
          </p:cNvCxnSpPr>
          <p:nvPr/>
        </p:nvCxnSpPr>
        <p:spPr>
          <a:xfrm>
            <a:off x="4003154" y="948823"/>
            <a:ext cx="999300" cy="423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0"/>
          <p:cNvCxnSpPr>
            <a:stCxn id="310" idx="3"/>
            <a:endCxn id="311" idx="1"/>
          </p:cNvCxnSpPr>
          <p:nvPr/>
        </p:nvCxnSpPr>
        <p:spPr>
          <a:xfrm>
            <a:off x="4003154" y="948823"/>
            <a:ext cx="1002600" cy="84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0"/>
          <p:cNvCxnSpPr>
            <a:stCxn id="310" idx="3"/>
            <a:endCxn id="312" idx="1"/>
          </p:cNvCxnSpPr>
          <p:nvPr/>
        </p:nvCxnSpPr>
        <p:spPr>
          <a:xfrm>
            <a:off x="4003154" y="948823"/>
            <a:ext cx="1002600" cy="125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0"/>
          <p:cNvCxnSpPr>
            <a:stCxn id="309" idx="3"/>
            <a:endCxn id="300" idx="1"/>
          </p:cNvCxnSpPr>
          <p:nvPr/>
        </p:nvCxnSpPr>
        <p:spPr>
          <a:xfrm flipH="1" rot="10800000">
            <a:off x="4080954" y="3654823"/>
            <a:ext cx="921300" cy="349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10"/>
          <p:cNvCxnSpPr>
            <a:stCxn id="309" idx="3"/>
            <a:endCxn id="293" idx="1"/>
          </p:cNvCxnSpPr>
          <p:nvPr/>
        </p:nvCxnSpPr>
        <p:spPr>
          <a:xfrm>
            <a:off x="4080954" y="4004323"/>
            <a:ext cx="921300" cy="74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0"/>
          <p:cNvCxnSpPr>
            <a:stCxn id="309" idx="3"/>
            <a:endCxn id="294" idx="1"/>
          </p:cNvCxnSpPr>
          <p:nvPr/>
        </p:nvCxnSpPr>
        <p:spPr>
          <a:xfrm>
            <a:off x="4080954" y="4004323"/>
            <a:ext cx="921300" cy="478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10"/>
          <p:cNvCxnSpPr>
            <a:stCxn id="309" idx="3"/>
            <a:endCxn id="301" idx="1"/>
          </p:cNvCxnSpPr>
          <p:nvPr/>
        </p:nvCxnSpPr>
        <p:spPr>
          <a:xfrm flipH="1" rot="10800000">
            <a:off x="4080954" y="3230923"/>
            <a:ext cx="921300" cy="773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0"/>
          <p:cNvCxnSpPr>
            <a:stCxn id="309" idx="3"/>
            <a:endCxn id="305" idx="1"/>
          </p:cNvCxnSpPr>
          <p:nvPr/>
        </p:nvCxnSpPr>
        <p:spPr>
          <a:xfrm flipH="1" rot="10800000">
            <a:off x="4080954" y="2776123"/>
            <a:ext cx="921300" cy="1228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10"/>
          <p:cNvSpPr/>
          <p:nvPr/>
        </p:nvSpPr>
        <p:spPr>
          <a:xfrm>
            <a:off x="7410768" y="1272760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6396615" y="1696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6396590" y="47819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6396615" y="211207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7410765" y="2100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6396590" y="26713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6396590" y="39738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6396590" y="43976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5002382" y="475003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p10"/>
          <p:cNvCxnSpPr>
            <a:stCxn id="309" idx="3"/>
            <a:endCxn id="337" idx="1"/>
          </p:cNvCxnSpPr>
          <p:nvPr/>
        </p:nvCxnSpPr>
        <p:spPr>
          <a:xfrm>
            <a:off x="4080954" y="4004323"/>
            <a:ext cx="921300" cy="882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10"/>
          <p:cNvSpPr/>
          <p:nvPr/>
        </p:nvSpPr>
        <p:spPr>
          <a:xfrm>
            <a:off x="6396590" y="35500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추가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0"/>
          <p:cNvSpPr/>
          <p:nvPr/>
        </p:nvSpPr>
        <p:spPr>
          <a:xfrm rot="875">
            <a:off x="1659593" y="298906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0" name="Google Shape;340;p10"/>
          <p:cNvCxnSpPr>
            <a:stCxn id="298" idx="3"/>
            <a:endCxn id="318" idx="0"/>
          </p:cNvCxnSpPr>
          <p:nvPr/>
        </p:nvCxnSpPr>
        <p:spPr>
          <a:xfrm>
            <a:off x="1722943" y="2434899"/>
            <a:ext cx="526200" cy="55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1"/>
          <p:cNvSpPr txBox="1"/>
          <p:nvPr/>
        </p:nvSpPr>
        <p:spPr>
          <a:xfrm>
            <a:off x="417613" y="4807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B6951"/>
                </a:solidFill>
              </a:rPr>
              <a:t>디자인 스케치</a:t>
            </a:r>
            <a:endParaRPr b="0" i="0" sz="900" u="none" cap="none" strike="noStrike">
              <a:solidFill>
                <a:srgbClr val="7B69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5" y="1111525"/>
            <a:ext cx="2076576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1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52" name="Google Shape;35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00" y="1112400"/>
            <a:ext cx="2138224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775" y="1113600"/>
            <a:ext cx="2138225" cy="30201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2100" y="1113636"/>
            <a:ext cx="2138224" cy="302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11"/>
          <p:cNvSpPr/>
          <p:nvPr/>
        </p:nvSpPr>
        <p:spPr>
          <a:xfrm>
            <a:off x="2625281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421656" y="746037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1"/>
          <p:cNvSpPr/>
          <p:nvPr/>
        </p:nvSpPr>
        <p:spPr>
          <a:xfrm>
            <a:off x="492211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721896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2f45bec3659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f45bec3659_0_36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활용한 개발도구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f45bec3659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45bec3659_0_3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8" name="Google Shape;368;g2f45bec3659_0_36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f45bec3659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625" y="735748"/>
            <a:ext cx="1933575" cy="140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f45bec3659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3805" y="723964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f45bec3659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250" y="3014973"/>
            <a:ext cx="2050125" cy="1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f45bec3659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925" y="2832851"/>
            <a:ext cx="15049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f45bec3659_0_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9125" y="757314"/>
            <a:ext cx="205013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f45bec3659_0_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1628" y="2639125"/>
            <a:ext cx="1642011" cy="1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7fa560c62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7fa560c62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7fa560c629_0_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2" name="Google Shape;382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7fa560c629_0_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데이터베이스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7fa560c629_0_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7fa560c629_0_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7fa560c629_0_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27fa560c62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750" y="738588"/>
            <a:ext cx="5645426" cy="376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ee4ad3defa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g2ee4ad3defa_0_10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395" name="Google Shape;395;g2ee4ad3defa_0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2ee4ad3defa_0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g2ee4ad3defa_0_103"/>
          <p:cNvSpPr txBox="1"/>
          <p:nvPr/>
        </p:nvSpPr>
        <p:spPr>
          <a:xfrm>
            <a:off x="4460098" y="1898490"/>
            <a:ext cx="37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수행결과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ee4ad3defa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ee4ad3defa_0_10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ee4ad3defa_0_10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1" name="Google Shape;401;g2ee4ad3defa_0_103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각 페이지 화면 및 간략한 설명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시연 영상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463" y="913450"/>
            <a:ext cx="4679999" cy="351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메인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15"/>
          <p:cNvGrpSpPr/>
          <p:nvPr/>
        </p:nvGrpSpPr>
        <p:grpSpPr>
          <a:xfrm>
            <a:off x="6514173" y="2590750"/>
            <a:ext cx="2482349" cy="1839900"/>
            <a:chOff x="5689800" y="2556975"/>
            <a:chExt cx="2594700" cy="1839900"/>
          </a:xfrm>
        </p:grpSpPr>
        <p:sp>
          <p:nvSpPr>
            <p:cNvPr id="416" name="Google Shape;416;p15"/>
            <p:cNvSpPr/>
            <p:nvPr/>
          </p:nvSpPr>
          <p:spPr>
            <a:xfrm>
              <a:off x="5689800" y="2556975"/>
              <a:ext cx="2594700" cy="1839900"/>
            </a:xfrm>
            <a:prstGeom prst="roundRect">
              <a:avLst>
                <a:gd fmla="val 2599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5912260" y="2615025"/>
              <a:ext cx="223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1: 클릭 시 패키지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2: 클릭 시 이벤트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3: 클릭 시 공지사항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4: 클릭 시 문의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5: 클릭 시 회원 가입 및 로그인                         페이지로 이동</a:t>
              </a:r>
              <a:endParaRPr sz="1000"/>
            </a:p>
          </p:txBody>
        </p:sp>
      </p:grpSp>
      <p:sp>
        <p:nvSpPr>
          <p:cNvPr id="418" name="Google Shape;418;p15"/>
          <p:cNvSpPr/>
          <p:nvPr/>
        </p:nvSpPr>
        <p:spPr>
          <a:xfrm>
            <a:off x="892775" y="2141161"/>
            <a:ext cx="590700" cy="444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929074" y="2193950"/>
            <a:ext cx="5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   </a:t>
            </a:r>
            <a:r>
              <a:rPr lang="ko" sz="1000"/>
              <a:t>2 </a:t>
            </a:r>
            <a:endParaRPr sz="1000"/>
          </a:p>
        </p:txBody>
      </p:sp>
      <p:cxnSp>
        <p:nvCxnSpPr>
          <p:cNvPr id="420" name="Google Shape;420;p15"/>
          <p:cNvCxnSpPr/>
          <p:nvPr/>
        </p:nvCxnSpPr>
        <p:spPr>
          <a:xfrm flipH="1">
            <a:off x="1515425" y="2364679"/>
            <a:ext cx="518100" cy="9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15"/>
          <p:cNvSpPr/>
          <p:nvPr/>
        </p:nvSpPr>
        <p:spPr>
          <a:xfrm>
            <a:off x="2065475" y="1568652"/>
            <a:ext cx="4321200" cy="137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15"/>
          <p:cNvGrpSpPr/>
          <p:nvPr/>
        </p:nvGrpSpPr>
        <p:grpSpPr>
          <a:xfrm>
            <a:off x="6514175" y="1373600"/>
            <a:ext cx="2723300" cy="324850"/>
            <a:chOff x="5561200" y="1206000"/>
            <a:chExt cx="2723300" cy="324850"/>
          </a:xfrm>
        </p:grpSpPr>
        <p:sp>
          <p:nvSpPr>
            <p:cNvPr id="423" name="Google Shape;423;p15"/>
            <p:cNvSpPr/>
            <p:nvPr/>
          </p:nvSpPr>
          <p:spPr>
            <a:xfrm>
              <a:off x="5561200" y="1207075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151425" y="1207738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741650" y="120600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7315075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888500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5"/>
          <p:cNvGrpSpPr/>
          <p:nvPr/>
        </p:nvGrpSpPr>
        <p:grpSpPr>
          <a:xfrm>
            <a:off x="4708400" y="950950"/>
            <a:ext cx="4529083" cy="747491"/>
            <a:chOff x="3755418" y="783359"/>
            <a:chExt cx="4529083" cy="747491"/>
          </a:xfrm>
        </p:grpSpPr>
        <p:cxnSp>
          <p:nvCxnSpPr>
            <p:cNvPr id="429" name="Google Shape;429;p15"/>
            <p:cNvCxnSpPr/>
            <p:nvPr/>
          </p:nvCxnSpPr>
          <p:spPr>
            <a:xfrm>
              <a:off x="5431670" y="898850"/>
              <a:ext cx="2660400" cy="10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5"/>
            <p:cNvCxnSpPr/>
            <p:nvPr/>
          </p:nvCxnSpPr>
          <p:spPr>
            <a:xfrm flipH="1">
              <a:off x="5760000" y="918000"/>
              <a:ext cx="42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5"/>
            <p:cNvCxnSpPr/>
            <p:nvPr/>
          </p:nvCxnSpPr>
          <p:spPr>
            <a:xfrm flipH="1">
              <a:off x="6938590" y="918105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5"/>
            <p:cNvCxnSpPr/>
            <p:nvPr/>
          </p:nvCxnSpPr>
          <p:spPr>
            <a:xfrm flipH="1">
              <a:off x="7511265" y="918097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5"/>
            <p:cNvCxnSpPr/>
            <p:nvPr/>
          </p:nvCxnSpPr>
          <p:spPr>
            <a:xfrm flipH="1">
              <a:off x="8083915" y="918103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15"/>
            <p:cNvSpPr/>
            <p:nvPr/>
          </p:nvSpPr>
          <p:spPr>
            <a:xfrm>
              <a:off x="3755418" y="783359"/>
              <a:ext cx="1676100" cy="236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15"/>
            <p:cNvCxnSpPr/>
            <p:nvPr/>
          </p:nvCxnSpPr>
          <p:spPr>
            <a:xfrm flipH="1">
              <a:off x="6366226" y="918000"/>
              <a:ext cx="18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6" name="Google Shape;436;p15"/>
            <p:cNvSpPr txBox="1"/>
            <p:nvPr/>
          </p:nvSpPr>
          <p:spPr>
            <a:xfrm>
              <a:off x="55612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 txBox="1"/>
            <p:nvPr/>
          </p:nvSpPr>
          <p:spPr>
            <a:xfrm>
              <a:off x="6151426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 txBox="1"/>
            <p:nvPr/>
          </p:nvSpPr>
          <p:spPr>
            <a:xfrm>
              <a:off x="6733251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 txBox="1"/>
            <p:nvPr/>
          </p:nvSpPr>
          <p:spPr>
            <a:xfrm>
              <a:off x="7315063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 txBox="1"/>
            <p:nvPr/>
          </p:nvSpPr>
          <p:spPr>
            <a:xfrm>
              <a:off x="78885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5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15"/>
          <p:cNvSpPr/>
          <p:nvPr/>
        </p:nvSpPr>
        <p:spPr>
          <a:xfrm>
            <a:off x="712975" y="3382749"/>
            <a:ext cx="590700" cy="509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5"/>
          <p:cNvCxnSpPr/>
          <p:nvPr/>
        </p:nvCxnSpPr>
        <p:spPr>
          <a:xfrm flipH="1">
            <a:off x="1335625" y="3636388"/>
            <a:ext cx="705300" cy="2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 txBox="1"/>
          <p:nvPr/>
        </p:nvSpPr>
        <p:spPr>
          <a:xfrm>
            <a:off x="875263" y="3462025"/>
            <a:ext cx="3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5</a:t>
            </a:r>
            <a:endParaRPr sz="1000"/>
          </a:p>
        </p:txBody>
      </p:sp>
      <p:sp>
        <p:nvSpPr>
          <p:cNvPr id="445" name="Google Shape;445;p15"/>
          <p:cNvSpPr/>
          <p:nvPr/>
        </p:nvSpPr>
        <p:spPr>
          <a:xfrm>
            <a:off x="310775" y="1059250"/>
            <a:ext cx="1300200" cy="9498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 txBox="1"/>
          <p:nvPr/>
        </p:nvSpPr>
        <p:spPr>
          <a:xfrm>
            <a:off x="398000" y="1059600"/>
            <a:ext cx="11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헤더 or 푸터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전페이지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로고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메인페이지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</p:txBody>
      </p:sp>
      <p:cxnSp>
        <p:nvCxnSpPr>
          <p:cNvPr id="447" name="Google Shape;447;p15"/>
          <p:cNvCxnSpPr/>
          <p:nvPr/>
        </p:nvCxnSpPr>
        <p:spPr>
          <a:xfrm flipH="1">
            <a:off x="1642525" y="1140213"/>
            <a:ext cx="516000" cy="24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15"/>
          <p:cNvSpPr/>
          <p:nvPr/>
        </p:nvSpPr>
        <p:spPr>
          <a:xfrm>
            <a:off x="2178269" y="950942"/>
            <a:ext cx="347400" cy="338700"/>
          </a:xfrm>
          <a:prstGeom prst="ellipse">
            <a:avLst/>
          </a:prstGeom>
          <a:noFill/>
          <a:ln cap="flat" cmpd="sng" w="19050">
            <a:solidFill>
              <a:schemeClr val="lt1">
                <a:alpha val="4863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f2b594c4b9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f2b594c4b9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f2b594c4b9_5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f2b594c4b9_5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59" name="Google Shape;459;g2f2b594c4b9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850" y="827661"/>
            <a:ext cx="5609901" cy="35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f2b594c4b9_5_3"/>
          <p:cNvSpPr/>
          <p:nvPr/>
        </p:nvSpPr>
        <p:spPr>
          <a:xfrm>
            <a:off x="7437025" y="22478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f2b594c4b9_5_3"/>
          <p:cNvSpPr txBox="1"/>
          <p:nvPr/>
        </p:nvSpPr>
        <p:spPr>
          <a:xfrm>
            <a:off x="7485475" y="22974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제목 검색으로 서치 가능</a:t>
            </a:r>
            <a:endParaRPr sz="1000"/>
          </a:p>
        </p:txBody>
      </p:sp>
      <p:sp>
        <p:nvSpPr>
          <p:cNvPr id="462" name="Google Shape;462;g2f2b594c4b9_5_3"/>
          <p:cNvSpPr/>
          <p:nvPr/>
        </p:nvSpPr>
        <p:spPr>
          <a:xfrm>
            <a:off x="3490000" y="2476265"/>
            <a:ext cx="1750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g2f2b594c4b9_5_3"/>
          <p:cNvCxnSpPr>
            <a:stCxn id="462" idx="3"/>
          </p:cNvCxnSpPr>
          <p:nvPr/>
        </p:nvCxnSpPr>
        <p:spPr>
          <a:xfrm flipH="1" rot="10800000">
            <a:off x="5240200" y="2561615"/>
            <a:ext cx="2125500" cy="34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g2f2b594c4b9_5_3"/>
          <p:cNvSpPr/>
          <p:nvPr/>
        </p:nvSpPr>
        <p:spPr>
          <a:xfrm>
            <a:off x="492452" y="299353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f2b594c4b9_5_3"/>
          <p:cNvSpPr txBox="1"/>
          <p:nvPr/>
        </p:nvSpPr>
        <p:spPr>
          <a:xfrm>
            <a:off x="540913" y="30782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66" name="Google Shape;466;g2f2b594c4b9_5_3"/>
          <p:cNvSpPr/>
          <p:nvPr/>
        </p:nvSpPr>
        <p:spPr>
          <a:xfrm>
            <a:off x="2532900" y="3195750"/>
            <a:ext cx="1375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g2f2b594c4b9_5_3"/>
          <p:cNvCxnSpPr>
            <a:stCxn id="466" idx="1"/>
          </p:cNvCxnSpPr>
          <p:nvPr/>
        </p:nvCxnSpPr>
        <p:spPr>
          <a:xfrm flipH="1">
            <a:off x="1709400" y="3315900"/>
            <a:ext cx="823500" cy="17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g2f2b594c4b9_5_3"/>
          <p:cNvSpPr/>
          <p:nvPr/>
        </p:nvSpPr>
        <p:spPr>
          <a:xfrm>
            <a:off x="7339300" y="369357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f2b594c4b9_5_3"/>
          <p:cNvSpPr txBox="1"/>
          <p:nvPr/>
        </p:nvSpPr>
        <p:spPr>
          <a:xfrm>
            <a:off x="7375297" y="37432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10개씩 페이징 설정</a:t>
            </a:r>
            <a:endParaRPr sz="1000"/>
          </a:p>
        </p:txBody>
      </p:sp>
      <p:sp>
        <p:nvSpPr>
          <p:cNvPr id="470" name="Google Shape;470;g2f2b594c4b9_5_3"/>
          <p:cNvSpPr/>
          <p:nvPr/>
        </p:nvSpPr>
        <p:spPr>
          <a:xfrm>
            <a:off x="4153600" y="38847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g2f2b594c4b9_5_3"/>
          <p:cNvCxnSpPr>
            <a:stCxn id="470" idx="3"/>
          </p:cNvCxnSpPr>
          <p:nvPr/>
        </p:nvCxnSpPr>
        <p:spPr>
          <a:xfrm flipH="1" rot="10800000">
            <a:off x="4509100" y="3981800"/>
            <a:ext cx="2580000" cy="2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27fb3f5c827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7fb3f5c827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7fb3f5c827_0_5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7fb3f5c827_0_5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2" name="Google Shape;482;g27fb3f5c827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528" y="1178325"/>
            <a:ext cx="7429149" cy="29769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g27fb3f5c827_0_50"/>
          <p:cNvSpPr/>
          <p:nvPr/>
        </p:nvSpPr>
        <p:spPr>
          <a:xfrm>
            <a:off x="7185775" y="2327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27fb3f5c827_0_50"/>
          <p:cNvSpPr txBox="1"/>
          <p:nvPr/>
        </p:nvSpPr>
        <p:spPr>
          <a:xfrm>
            <a:off x="7234225" y="2824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 사항  변경 및 삭제</a:t>
            </a:r>
            <a:endParaRPr sz="1000"/>
          </a:p>
        </p:txBody>
      </p:sp>
      <p:sp>
        <p:nvSpPr>
          <p:cNvPr id="485" name="Google Shape;485;g27fb3f5c827_0_50"/>
          <p:cNvSpPr/>
          <p:nvPr/>
        </p:nvSpPr>
        <p:spPr>
          <a:xfrm>
            <a:off x="7185775" y="1971925"/>
            <a:ext cx="9618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27fb3f5c827_0_50"/>
          <p:cNvCxnSpPr>
            <a:stCxn id="485" idx="0"/>
          </p:cNvCxnSpPr>
          <p:nvPr/>
        </p:nvCxnSpPr>
        <p:spPr>
          <a:xfrm flipH="1" rot="10800000">
            <a:off x="7666675" y="989725"/>
            <a:ext cx="13800" cy="982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g27fb3f5c827_0_50"/>
          <p:cNvSpPr/>
          <p:nvPr/>
        </p:nvSpPr>
        <p:spPr>
          <a:xfrm>
            <a:off x="1419902" y="331968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7fb3f5c827_0_50"/>
          <p:cNvSpPr txBox="1"/>
          <p:nvPr/>
        </p:nvSpPr>
        <p:spPr>
          <a:xfrm>
            <a:off x="1468363" y="340443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89" name="Google Shape;489;g27fb3f5c827_0_50"/>
          <p:cNvSpPr/>
          <p:nvPr/>
        </p:nvSpPr>
        <p:spPr>
          <a:xfrm>
            <a:off x="2730075" y="2810850"/>
            <a:ext cx="1178100" cy="182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g27fb3f5c827_0_50"/>
          <p:cNvCxnSpPr>
            <a:stCxn id="489" idx="2"/>
          </p:cNvCxnSpPr>
          <p:nvPr/>
        </p:nvCxnSpPr>
        <p:spPr>
          <a:xfrm flipH="1">
            <a:off x="2769225" y="2993550"/>
            <a:ext cx="549900" cy="496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g27fb3f5c827_0_50"/>
          <p:cNvSpPr/>
          <p:nvPr/>
        </p:nvSpPr>
        <p:spPr>
          <a:xfrm>
            <a:off x="3111338" y="35642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7fb3f5c827_0_50"/>
          <p:cNvSpPr txBox="1"/>
          <p:nvPr/>
        </p:nvSpPr>
        <p:spPr>
          <a:xfrm>
            <a:off x="3173360" y="36660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추가</a:t>
            </a:r>
            <a:endParaRPr sz="1000"/>
          </a:p>
        </p:txBody>
      </p:sp>
      <p:sp>
        <p:nvSpPr>
          <p:cNvPr id="493" name="Google Shape;493;g27fb3f5c827_0_50"/>
          <p:cNvSpPr/>
          <p:nvPr/>
        </p:nvSpPr>
        <p:spPr>
          <a:xfrm>
            <a:off x="4829925" y="3743225"/>
            <a:ext cx="6969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g27fb3f5c827_0_50"/>
          <p:cNvCxnSpPr>
            <a:stCxn id="493" idx="1"/>
          </p:cNvCxnSpPr>
          <p:nvPr/>
        </p:nvCxnSpPr>
        <p:spPr>
          <a:xfrm rot="10800000">
            <a:off x="4379025" y="3846275"/>
            <a:ext cx="450900" cy="1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5257" r="27060" t="0"/>
          <a:stretch/>
        </p:blipFill>
        <p:spPr>
          <a:xfrm>
            <a:off x="0" y="0"/>
            <a:ext cx="3498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"/>
          <p:cNvGrpSpPr/>
          <p:nvPr/>
        </p:nvGrpSpPr>
        <p:grpSpPr>
          <a:xfrm>
            <a:off x="3063495" y="1158364"/>
            <a:ext cx="2246836" cy="922242"/>
            <a:chOff x="3047245" y="739650"/>
            <a:chExt cx="2246836" cy="922242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3047245" y="739650"/>
              <a:ext cx="922242" cy="922242"/>
              <a:chOff x="6094489" y="1479299"/>
              <a:chExt cx="1844485" cy="1844485"/>
            </a:xfrm>
          </p:grpSpPr>
          <p:pic>
            <p:nvPicPr>
              <p:cNvPr id="103" name="Google Shape;10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2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875981" y="1098438"/>
              <a:ext cx="1418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주제 선정이유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063509" y="1881825"/>
            <a:ext cx="2281943" cy="922243"/>
            <a:chOff x="3047247" y="2344936"/>
            <a:chExt cx="2281943" cy="922243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" name="Google Shape;11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3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875990" y="2715636"/>
              <a:ext cx="1453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브랜드 컨셉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063497" y="2526425"/>
            <a:ext cx="3268628" cy="922243"/>
            <a:chOff x="3047247" y="2344936"/>
            <a:chExt cx="3268628" cy="922243"/>
          </a:xfrm>
        </p:grpSpPr>
        <p:grpSp>
          <p:nvGrpSpPr>
            <p:cNvPr id="114" name="Google Shape;114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15" name="Google Shape;115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" name="Google Shape;117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4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875975" y="2715661"/>
              <a:ext cx="2439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UI</a:t>
              </a: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 구상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3063495" y="3241374"/>
            <a:ext cx="2996231" cy="922243"/>
            <a:chOff x="3006970" y="3983259"/>
            <a:chExt cx="2996231" cy="922243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3006970" y="3983259"/>
              <a:ext cx="2996231" cy="922243"/>
              <a:chOff x="3047245" y="2344934"/>
              <a:chExt cx="2996231" cy="92224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3047245" y="2344934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22" name="Google Shape;122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" name="Google Shape;123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4" name="Google Shape;124;p2"/>
              <p:cNvSpPr txBox="1"/>
              <p:nvPr/>
            </p:nvSpPr>
            <p:spPr>
              <a:xfrm>
                <a:off x="3240409" y="2715634"/>
                <a:ext cx="5358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05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3875976" y="2715650"/>
                <a:ext cx="21675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 sz="1600">
                    <a:solidFill>
                      <a:srgbClr val="77644D"/>
                    </a:solidFill>
                  </a:rPr>
                  <a:t>수행 결과</a:t>
                </a:r>
                <a:endParaRPr b="0" i="0" sz="12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2"/>
            <p:cNvSpPr txBox="1"/>
            <p:nvPr/>
          </p:nvSpPr>
          <p:spPr>
            <a:xfrm>
              <a:off x="3926302" y="4618400"/>
              <a:ext cx="13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3063495" y="3894499"/>
            <a:ext cx="2996231" cy="922243"/>
            <a:chOff x="3047245" y="2344934"/>
            <a:chExt cx="2996231" cy="922243"/>
          </a:xfrm>
        </p:grpSpPr>
        <p:grpSp>
          <p:nvGrpSpPr>
            <p:cNvPr id="128" name="Google Shape;128;p2"/>
            <p:cNvGrpSpPr/>
            <p:nvPr/>
          </p:nvGrpSpPr>
          <p:grpSpPr>
            <a:xfrm>
              <a:off x="3047245" y="2344934"/>
              <a:ext cx="922243" cy="922243"/>
              <a:chOff x="6094489" y="5604275"/>
              <a:chExt cx="1844485" cy="1844485"/>
            </a:xfrm>
          </p:grpSpPr>
          <p:pic>
            <p:nvPicPr>
              <p:cNvPr id="129" name="Google Shape;12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6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3875976" y="2715650"/>
              <a:ext cx="2167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자체평가 및 보완사항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531150" y="490425"/>
            <a:ext cx="54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442625"/>
            <a:ext cx="449875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712725"/>
            <a:ext cx="449875" cy="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"/>
          <p:cNvGrpSpPr/>
          <p:nvPr/>
        </p:nvGrpSpPr>
        <p:grpSpPr>
          <a:xfrm>
            <a:off x="3063497" y="522277"/>
            <a:ext cx="2911326" cy="922243"/>
            <a:chOff x="3047247" y="739650"/>
            <a:chExt cx="2911326" cy="922243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3047247" y="739650"/>
              <a:ext cx="922243" cy="922243"/>
              <a:chOff x="6094489" y="1479299"/>
              <a:chExt cx="1844485" cy="1844485"/>
            </a:xfrm>
          </p:grpSpPr>
          <p:pic>
            <p:nvPicPr>
              <p:cNvPr id="139" name="Google Shape;13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3875972" y="1098448"/>
              <a:ext cx="2082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팀원 구성 및 역할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f3fe7da2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f3fe7da28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f3fe7da281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f3fe7da281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05" name="Google Shape;505;g2f3fe7da28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626" y="820525"/>
            <a:ext cx="5548000" cy="35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g2f3fe7da281_0_0"/>
          <p:cNvSpPr/>
          <p:nvPr/>
        </p:nvSpPr>
        <p:spPr>
          <a:xfrm>
            <a:off x="7437027" y="3158214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f3fe7da281_0_0"/>
          <p:cNvSpPr txBox="1"/>
          <p:nvPr/>
        </p:nvSpPr>
        <p:spPr>
          <a:xfrm>
            <a:off x="7506788" y="3242963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</a:t>
            </a:r>
            <a:r>
              <a:rPr lang="ko" sz="1000"/>
              <a:t> 상세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페이지로 이동</a:t>
            </a:r>
            <a:endParaRPr sz="1000"/>
          </a:p>
        </p:txBody>
      </p:sp>
      <p:sp>
        <p:nvSpPr>
          <p:cNvPr id="508" name="Google Shape;508;g2f3fe7da281_0_0"/>
          <p:cNvSpPr/>
          <p:nvPr/>
        </p:nvSpPr>
        <p:spPr>
          <a:xfrm>
            <a:off x="4361800" y="2225550"/>
            <a:ext cx="2485200" cy="1962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g2f3fe7da281_0_0"/>
          <p:cNvCxnSpPr>
            <a:stCxn id="508" idx="3"/>
            <a:endCxn id="507" idx="1"/>
          </p:cNvCxnSpPr>
          <p:nvPr/>
        </p:nvCxnSpPr>
        <p:spPr>
          <a:xfrm>
            <a:off x="6847000" y="3206550"/>
            <a:ext cx="659700" cy="282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f3fe7da28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f3fe7da28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f3fe7da281_0_2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</a:t>
            </a:r>
            <a:r>
              <a:rPr lang="ko" sz="900">
                <a:solidFill>
                  <a:srgbClr val="77644D"/>
                </a:solidFill>
              </a:rPr>
              <a:t>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f3fe7da281_0_2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0" name="Google Shape;520;g2f3fe7da28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250" y="1589225"/>
            <a:ext cx="4266099" cy="296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1" name="Google Shape;521;g2f3fe7da281_0_22"/>
          <p:cNvSpPr/>
          <p:nvPr/>
        </p:nvSpPr>
        <p:spPr>
          <a:xfrm>
            <a:off x="7740000" y="19265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f3fe7da281_0_22"/>
          <p:cNvSpPr txBox="1"/>
          <p:nvPr/>
        </p:nvSpPr>
        <p:spPr>
          <a:xfrm>
            <a:off x="7788450" y="19762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</a:t>
            </a:r>
            <a:r>
              <a:rPr lang="ko" sz="1000"/>
              <a:t> 수정 및 삭제 가능</a:t>
            </a:r>
            <a:endParaRPr sz="1000"/>
          </a:p>
        </p:txBody>
      </p:sp>
      <p:pic>
        <p:nvPicPr>
          <p:cNvPr id="523" name="Google Shape;523;g2f3fe7da28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5249" y="198051"/>
            <a:ext cx="5995150" cy="11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g2f3fe7da281_0_22"/>
          <p:cNvSpPr/>
          <p:nvPr/>
        </p:nvSpPr>
        <p:spPr>
          <a:xfrm>
            <a:off x="7469550" y="916625"/>
            <a:ext cx="645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g2f3fe7da281_0_22"/>
          <p:cNvCxnSpPr>
            <a:stCxn id="524" idx="2"/>
            <a:endCxn id="522" idx="0"/>
          </p:cNvCxnSpPr>
          <p:nvPr/>
        </p:nvCxnSpPr>
        <p:spPr>
          <a:xfrm>
            <a:off x="7792350" y="1156925"/>
            <a:ext cx="504300" cy="819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g2f3fe7da281_0_22"/>
          <p:cNvSpPr/>
          <p:nvPr/>
        </p:nvSpPr>
        <p:spPr>
          <a:xfrm>
            <a:off x="6786625" y="35988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f3fe7da281_0_22"/>
          <p:cNvSpPr txBox="1"/>
          <p:nvPr/>
        </p:nvSpPr>
        <p:spPr>
          <a:xfrm>
            <a:off x="6883525" y="36485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수정 및 파일 업로드</a:t>
            </a:r>
            <a:endParaRPr sz="1000"/>
          </a:p>
        </p:txBody>
      </p:sp>
      <p:sp>
        <p:nvSpPr>
          <p:cNvPr id="528" name="Google Shape;528;g2f3fe7da281_0_22"/>
          <p:cNvSpPr/>
          <p:nvPr/>
        </p:nvSpPr>
        <p:spPr>
          <a:xfrm>
            <a:off x="2644925" y="1888375"/>
            <a:ext cx="3446400" cy="2618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g2f3fe7da281_0_22"/>
          <p:cNvCxnSpPr>
            <a:stCxn id="528" idx="3"/>
            <a:endCxn id="527" idx="0"/>
          </p:cNvCxnSpPr>
          <p:nvPr/>
        </p:nvCxnSpPr>
        <p:spPr>
          <a:xfrm>
            <a:off x="6091325" y="3197575"/>
            <a:ext cx="1300200" cy="45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76d964405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76d964405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76d9644052_2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로그인 </a:t>
            </a:r>
            <a:r>
              <a:rPr lang="ko" sz="900">
                <a:solidFill>
                  <a:srgbClr val="77644D"/>
                </a:solidFill>
              </a:rPr>
              <a:t>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76d9644052_2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0" name="Google Shape;540;g276d964405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g276d9644052_2_0"/>
          <p:cNvSpPr/>
          <p:nvPr/>
        </p:nvSpPr>
        <p:spPr>
          <a:xfrm>
            <a:off x="443825" y="2589575"/>
            <a:ext cx="1161900" cy="4926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76d9644052_2_0"/>
          <p:cNvSpPr txBox="1"/>
          <p:nvPr/>
        </p:nvSpPr>
        <p:spPr>
          <a:xfrm>
            <a:off x="443823" y="2589575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아이디 패스워드 입력</a:t>
            </a:r>
            <a:endParaRPr sz="1000"/>
          </a:p>
        </p:txBody>
      </p:sp>
      <p:cxnSp>
        <p:nvCxnSpPr>
          <p:cNvPr id="543" name="Google Shape;543;g276d9644052_2_0"/>
          <p:cNvCxnSpPr>
            <a:stCxn id="544" idx="1"/>
            <a:endCxn id="542" idx="3"/>
          </p:cNvCxnSpPr>
          <p:nvPr/>
        </p:nvCxnSpPr>
        <p:spPr>
          <a:xfrm rot="10800000">
            <a:off x="1654325" y="2835975"/>
            <a:ext cx="585300" cy="289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5" name="Google Shape;545;g276d9644052_2_0"/>
          <p:cNvSpPr/>
          <p:nvPr/>
        </p:nvSpPr>
        <p:spPr>
          <a:xfrm>
            <a:off x="2275700" y="3766200"/>
            <a:ext cx="653400" cy="51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76d9644052_2_0"/>
          <p:cNvSpPr/>
          <p:nvPr/>
        </p:nvSpPr>
        <p:spPr>
          <a:xfrm>
            <a:off x="459950" y="3621450"/>
            <a:ext cx="1366500" cy="717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76d9644052_2_0"/>
          <p:cNvSpPr txBox="1"/>
          <p:nvPr/>
        </p:nvSpPr>
        <p:spPr>
          <a:xfrm>
            <a:off x="459950" y="3649200"/>
            <a:ext cx="1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/>
              <a:t>회원</a:t>
            </a:r>
            <a:r>
              <a:rPr lang="ko" sz="1000">
                <a:solidFill>
                  <a:schemeClr val="dk1"/>
                </a:solidFill>
              </a:rPr>
              <a:t>가입</a:t>
            </a:r>
            <a:r>
              <a:rPr lang="ko" sz="1000">
                <a:solidFill>
                  <a:schemeClr val="dk1"/>
                </a:solidFill>
              </a:rPr>
              <a:t> 클릭시 회원가입 페이지로 이동</a:t>
            </a:r>
            <a:endParaRPr sz="1000"/>
          </a:p>
        </p:txBody>
      </p:sp>
      <p:cxnSp>
        <p:nvCxnSpPr>
          <p:cNvPr id="548" name="Google Shape;548;g276d9644052_2_0"/>
          <p:cNvCxnSpPr>
            <a:stCxn id="545" idx="1"/>
            <a:endCxn id="547" idx="3"/>
          </p:cNvCxnSpPr>
          <p:nvPr/>
        </p:nvCxnSpPr>
        <p:spPr>
          <a:xfrm rot="10800000">
            <a:off x="1826600" y="3972450"/>
            <a:ext cx="449100" cy="53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4" name="Google Shape;544;g276d9644052_2_0"/>
          <p:cNvSpPr/>
          <p:nvPr/>
        </p:nvSpPr>
        <p:spPr>
          <a:xfrm>
            <a:off x="2239625" y="2645925"/>
            <a:ext cx="4535400" cy="95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27fa560c62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7fa560c62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7fa560c629_1_14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회원가입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7fa560c629_1_14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59" name="Google Shape;559;g27fa560c629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2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g27fa560c629_1_14"/>
          <p:cNvSpPr/>
          <p:nvPr/>
        </p:nvSpPr>
        <p:spPr>
          <a:xfrm>
            <a:off x="1206725" y="2346225"/>
            <a:ext cx="11619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7fa560c629_1_14"/>
          <p:cNvSpPr txBox="1"/>
          <p:nvPr/>
        </p:nvSpPr>
        <p:spPr>
          <a:xfrm>
            <a:off x="1182425" y="2360175"/>
            <a:ext cx="121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전화번호 앞자리 옵션으로 선택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뒷자리 4자리씩 입력 필수</a:t>
            </a:r>
            <a:endParaRPr sz="1000"/>
          </a:p>
        </p:txBody>
      </p:sp>
      <p:cxnSp>
        <p:nvCxnSpPr>
          <p:cNvPr id="562" name="Google Shape;562;g27fa560c629_1_14"/>
          <p:cNvCxnSpPr>
            <a:stCxn id="563" idx="1"/>
          </p:cNvCxnSpPr>
          <p:nvPr/>
        </p:nvCxnSpPr>
        <p:spPr>
          <a:xfrm rot="10800000">
            <a:off x="2473050" y="2673450"/>
            <a:ext cx="1098000" cy="20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g27fa560c629_1_14"/>
          <p:cNvSpPr/>
          <p:nvPr/>
        </p:nvSpPr>
        <p:spPr>
          <a:xfrm>
            <a:off x="3212050" y="4085525"/>
            <a:ext cx="9402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7fa560c629_1_14"/>
          <p:cNvSpPr/>
          <p:nvPr/>
        </p:nvSpPr>
        <p:spPr>
          <a:xfrm>
            <a:off x="1089900" y="3614200"/>
            <a:ext cx="13665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7fa560c629_1_14"/>
          <p:cNvSpPr txBox="1"/>
          <p:nvPr/>
        </p:nvSpPr>
        <p:spPr>
          <a:xfrm>
            <a:off x="1128725" y="3642100"/>
            <a:ext cx="136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가입 클릭시 회원 가입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취소 클릭시 텍스트 초기화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567" name="Google Shape;567;g27fa560c629_1_14"/>
          <p:cNvCxnSpPr>
            <a:stCxn id="564" idx="1"/>
            <a:endCxn id="566" idx="3"/>
          </p:cNvCxnSpPr>
          <p:nvPr/>
        </p:nvCxnSpPr>
        <p:spPr>
          <a:xfrm rot="10800000">
            <a:off x="2495350" y="4119125"/>
            <a:ext cx="716700" cy="96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g27fa560c629_1_14"/>
          <p:cNvSpPr/>
          <p:nvPr/>
        </p:nvSpPr>
        <p:spPr>
          <a:xfrm>
            <a:off x="1286725" y="1522825"/>
            <a:ext cx="1161900" cy="598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7fa560c629_1_14"/>
          <p:cNvSpPr txBox="1"/>
          <p:nvPr/>
        </p:nvSpPr>
        <p:spPr>
          <a:xfrm>
            <a:off x="1262425" y="1575600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입력한 암호의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암호화</a:t>
            </a:r>
            <a:endParaRPr sz="1000"/>
          </a:p>
        </p:txBody>
      </p:sp>
      <p:cxnSp>
        <p:nvCxnSpPr>
          <p:cNvPr id="570" name="Google Shape;570;g27fa560c629_1_14"/>
          <p:cNvCxnSpPr/>
          <p:nvPr/>
        </p:nvCxnSpPr>
        <p:spPr>
          <a:xfrm rot="10800000">
            <a:off x="2504388" y="1897200"/>
            <a:ext cx="676200" cy="171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g27fa560c629_1_14"/>
          <p:cNvSpPr/>
          <p:nvPr/>
        </p:nvSpPr>
        <p:spPr>
          <a:xfrm>
            <a:off x="3571050" y="2746350"/>
            <a:ext cx="11295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27fa560c629_1_14"/>
          <p:cNvSpPr/>
          <p:nvPr/>
        </p:nvSpPr>
        <p:spPr>
          <a:xfrm>
            <a:off x="3212050" y="2043425"/>
            <a:ext cx="41148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f2b594c4b9_5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f2b594c4b9_5_2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g2f2b594c4b9_5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50" y="1045264"/>
            <a:ext cx="7348917" cy="27443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g2f2b594c4b9_5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f2b594c4b9_5_2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3" name="Google Shape;583;g2f2b594c4b9_5_25"/>
          <p:cNvSpPr/>
          <p:nvPr/>
        </p:nvSpPr>
        <p:spPr>
          <a:xfrm>
            <a:off x="6701575" y="39396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f2b594c4b9_5_25"/>
          <p:cNvSpPr txBox="1"/>
          <p:nvPr/>
        </p:nvSpPr>
        <p:spPr>
          <a:xfrm>
            <a:off x="6737572" y="39892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585" name="Google Shape;585;g2f2b594c4b9_5_25"/>
          <p:cNvSpPr/>
          <p:nvPr/>
        </p:nvSpPr>
        <p:spPr>
          <a:xfrm>
            <a:off x="7092175" y="258190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g2f2b594c4b9_5_25"/>
          <p:cNvCxnSpPr>
            <a:stCxn id="585" idx="2"/>
          </p:cNvCxnSpPr>
          <p:nvPr/>
        </p:nvCxnSpPr>
        <p:spPr>
          <a:xfrm flipH="1">
            <a:off x="7246225" y="2822200"/>
            <a:ext cx="23700" cy="975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2f3f5d98af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f3f5d98aff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f3f5d98aff_0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f3f5d98aff_0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7" name="Google Shape;597;g2f3f5d98aff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8" name="Google Shape;598;g2f3f5d98aff_0_2"/>
          <p:cNvSpPr/>
          <p:nvPr/>
        </p:nvSpPr>
        <p:spPr>
          <a:xfrm>
            <a:off x="26727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f3f5d98aff_0_2"/>
          <p:cNvSpPr txBox="1"/>
          <p:nvPr/>
        </p:nvSpPr>
        <p:spPr>
          <a:xfrm>
            <a:off x="2721200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페이지 이동</a:t>
            </a:r>
            <a:endParaRPr sz="1000"/>
          </a:p>
        </p:txBody>
      </p:sp>
      <p:sp>
        <p:nvSpPr>
          <p:cNvPr id="600" name="Google Shape;600;g2f3f5d98aff_0_2"/>
          <p:cNvSpPr/>
          <p:nvPr/>
        </p:nvSpPr>
        <p:spPr>
          <a:xfrm>
            <a:off x="2206550" y="3783750"/>
            <a:ext cx="932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g2f3f5d98aff_0_2"/>
          <p:cNvCxnSpPr>
            <a:stCxn id="600" idx="0"/>
            <a:endCxn id="598" idx="2"/>
          </p:cNvCxnSpPr>
          <p:nvPr/>
        </p:nvCxnSpPr>
        <p:spPr>
          <a:xfrm flipH="1" rot="10800000">
            <a:off x="2672750" y="1004550"/>
            <a:ext cx="556500" cy="2779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2f3f5d98af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f3f5d98aff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f3f5d98aff_0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패키지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f3f5d98aff_0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2" name="Google Shape;612;g2f3f5d98af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0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g2f3f5d98aff_0_20"/>
          <p:cNvSpPr/>
          <p:nvPr/>
        </p:nvSpPr>
        <p:spPr>
          <a:xfrm>
            <a:off x="2695950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f3f5d98aff_0_20"/>
          <p:cNvSpPr txBox="1"/>
          <p:nvPr/>
        </p:nvSpPr>
        <p:spPr>
          <a:xfrm>
            <a:off x="2744400" y="350050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패키지 등록 페이지 이동</a:t>
            </a:r>
            <a:endParaRPr sz="1000"/>
          </a:p>
        </p:txBody>
      </p:sp>
      <p:sp>
        <p:nvSpPr>
          <p:cNvPr id="615" name="Google Shape;615;g2f3f5d98aff_0_20"/>
          <p:cNvSpPr/>
          <p:nvPr/>
        </p:nvSpPr>
        <p:spPr>
          <a:xfrm>
            <a:off x="4267800" y="3637500"/>
            <a:ext cx="681600" cy="4026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g2f3f5d98aff_0_20"/>
          <p:cNvCxnSpPr>
            <a:stCxn id="615" idx="0"/>
            <a:endCxn id="613" idx="2"/>
          </p:cNvCxnSpPr>
          <p:nvPr/>
        </p:nvCxnSpPr>
        <p:spPr>
          <a:xfrm rot="10800000">
            <a:off x="3252600" y="1004400"/>
            <a:ext cx="1356000" cy="263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7" name="Google Shape;617;g2f3f5d98aff_0_20"/>
          <p:cNvSpPr/>
          <p:nvPr/>
        </p:nvSpPr>
        <p:spPr>
          <a:xfrm>
            <a:off x="7288925" y="461038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f3f5d98aff_0_20"/>
          <p:cNvSpPr txBox="1"/>
          <p:nvPr/>
        </p:nvSpPr>
        <p:spPr>
          <a:xfrm>
            <a:off x="7324922" y="5106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패키지 정보 변경 가능</a:t>
            </a:r>
            <a:endParaRPr sz="1000"/>
          </a:p>
        </p:txBody>
      </p:sp>
      <p:sp>
        <p:nvSpPr>
          <p:cNvPr id="619" name="Google Shape;619;g2f3f5d98aff_0_20"/>
          <p:cNvSpPr/>
          <p:nvPr/>
        </p:nvSpPr>
        <p:spPr>
          <a:xfrm>
            <a:off x="7706325" y="2270050"/>
            <a:ext cx="355500" cy="294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g2f3f5d98aff_0_20"/>
          <p:cNvCxnSpPr>
            <a:stCxn id="619" idx="0"/>
            <a:endCxn id="618" idx="2"/>
          </p:cNvCxnSpPr>
          <p:nvPr/>
        </p:nvCxnSpPr>
        <p:spPr>
          <a:xfrm rot="10800000">
            <a:off x="7833075" y="1003150"/>
            <a:ext cx="51000" cy="1266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f45bec3659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f45bec3659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f45bec3659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f45bec3659_1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f45bec3659_1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31" name="Google Shape;631;g2f45bec3659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602" cy="2815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g2f45bec3659_1_2"/>
          <p:cNvSpPr/>
          <p:nvPr/>
        </p:nvSpPr>
        <p:spPr>
          <a:xfrm>
            <a:off x="395367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f45bec3659_1_2"/>
          <p:cNvSpPr txBox="1"/>
          <p:nvPr/>
        </p:nvSpPr>
        <p:spPr>
          <a:xfrm>
            <a:off x="400212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조식 수량 조절 가능</a:t>
            </a:r>
            <a:endParaRPr sz="1000"/>
          </a:p>
        </p:txBody>
      </p:sp>
      <p:sp>
        <p:nvSpPr>
          <p:cNvPr id="634" name="Google Shape;634;g2f45bec3659_1_2"/>
          <p:cNvSpPr/>
          <p:nvPr/>
        </p:nvSpPr>
        <p:spPr>
          <a:xfrm>
            <a:off x="4234450" y="195150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g2f45bec3659_1_2"/>
          <p:cNvCxnSpPr>
            <a:stCxn id="634" idx="0"/>
            <a:endCxn id="633" idx="2"/>
          </p:cNvCxnSpPr>
          <p:nvPr/>
        </p:nvCxnSpPr>
        <p:spPr>
          <a:xfrm flipH="1" rot="10800000">
            <a:off x="4481950" y="884400"/>
            <a:ext cx="28200" cy="106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6" name="Google Shape;636;g2f45bec3659_1_2"/>
          <p:cNvSpPr/>
          <p:nvPr/>
        </p:nvSpPr>
        <p:spPr>
          <a:xfrm>
            <a:off x="1680425" y="4060050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2f45bec3659_1_2"/>
          <p:cNvSpPr txBox="1"/>
          <p:nvPr/>
        </p:nvSpPr>
        <p:spPr>
          <a:xfrm>
            <a:off x="1716422" y="41097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완료</a:t>
            </a:r>
            <a:endParaRPr sz="1000"/>
          </a:p>
        </p:txBody>
      </p:sp>
      <p:sp>
        <p:nvSpPr>
          <p:cNvPr id="638" name="Google Shape;638;g2f45bec3659_1_2"/>
          <p:cNvSpPr/>
          <p:nvPr/>
        </p:nvSpPr>
        <p:spPr>
          <a:xfrm>
            <a:off x="459950" y="3777350"/>
            <a:ext cx="4950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g2f45bec3659_1_2"/>
          <p:cNvCxnSpPr/>
          <p:nvPr/>
        </p:nvCxnSpPr>
        <p:spPr>
          <a:xfrm>
            <a:off x="947896" y="4032446"/>
            <a:ext cx="737400" cy="292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g2f45bec3659_1_2"/>
          <p:cNvSpPr/>
          <p:nvPr/>
        </p:nvSpPr>
        <p:spPr>
          <a:xfrm>
            <a:off x="2008275" y="1976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f45bec3659_1_2"/>
          <p:cNvSpPr txBox="1"/>
          <p:nvPr/>
        </p:nvSpPr>
        <p:spPr>
          <a:xfrm>
            <a:off x="2056725" y="2473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날짜 선택 가능</a:t>
            </a:r>
            <a:endParaRPr sz="1000"/>
          </a:p>
        </p:txBody>
      </p:sp>
      <p:sp>
        <p:nvSpPr>
          <p:cNvPr id="642" name="Google Shape;642;g2f45bec3659_1_2"/>
          <p:cNvSpPr/>
          <p:nvPr/>
        </p:nvSpPr>
        <p:spPr>
          <a:xfrm>
            <a:off x="459950" y="1340875"/>
            <a:ext cx="33861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g2f45bec3659_1_2"/>
          <p:cNvCxnSpPr>
            <a:stCxn id="642" idx="0"/>
            <a:endCxn id="641" idx="2"/>
          </p:cNvCxnSpPr>
          <p:nvPr/>
        </p:nvCxnSpPr>
        <p:spPr>
          <a:xfrm flipH="1" rot="10800000">
            <a:off x="2153000" y="739975"/>
            <a:ext cx="411900" cy="60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2f45bec3659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f45bec3659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f45bec365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f45bec3659_1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예약</a:t>
            </a:r>
            <a:r>
              <a:rPr lang="ko" sz="900">
                <a:solidFill>
                  <a:srgbClr val="77644D"/>
                </a:solidFill>
              </a:rPr>
              <a:t>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f45bec3659_1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54" name="Google Shape;654;g2f45bec3659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00" y="1170000"/>
            <a:ext cx="8103599" cy="28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g2f45bec3659_1_20"/>
          <p:cNvSpPr/>
          <p:nvPr/>
        </p:nvSpPr>
        <p:spPr>
          <a:xfrm>
            <a:off x="2478425" y="34210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f45bec3659_1_20"/>
          <p:cNvSpPr txBox="1"/>
          <p:nvPr/>
        </p:nvSpPr>
        <p:spPr>
          <a:xfrm>
            <a:off x="2526875" y="39175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예약 상세보기 가능</a:t>
            </a:r>
            <a:endParaRPr sz="1000"/>
          </a:p>
        </p:txBody>
      </p:sp>
      <p:sp>
        <p:nvSpPr>
          <p:cNvPr id="657" name="Google Shape;657;g2f45bec3659_1_20"/>
          <p:cNvSpPr/>
          <p:nvPr/>
        </p:nvSpPr>
        <p:spPr>
          <a:xfrm>
            <a:off x="1118825" y="2899375"/>
            <a:ext cx="8004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g2f45bec3659_1_20"/>
          <p:cNvCxnSpPr>
            <a:stCxn id="657" idx="0"/>
          </p:cNvCxnSpPr>
          <p:nvPr/>
        </p:nvCxnSpPr>
        <p:spPr>
          <a:xfrm flipH="1" rot="10800000">
            <a:off x="1519025" y="1017775"/>
            <a:ext cx="959400" cy="1881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2f178769a1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f178769a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f178769a13_0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f178769a13_0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69" name="Google Shape;669;g2f178769a13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350" y="873588"/>
            <a:ext cx="6216851" cy="3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g2f178769a13_0_3"/>
          <p:cNvSpPr/>
          <p:nvPr/>
        </p:nvSpPr>
        <p:spPr>
          <a:xfrm>
            <a:off x="2254125" y="38981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f178769a13_0_3"/>
          <p:cNvSpPr txBox="1"/>
          <p:nvPr/>
        </p:nvSpPr>
        <p:spPr>
          <a:xfrm>
            <a:off x="2302575" y="3947825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질문 클릭시 질문</a:t>
            </a:r>
            <a:r>
              <a:rPr lang="ko" sz="1000"/>
              <a:t> 상세 페이지로 이동</a:t>
            </a:r>
            <a:endParaRPr sz="1000"/>
          </a:p>
        </p:txBody>
      </p:sp>
      <p:sp>
        <p:nvSpPr>
          <p:cNvPr id="672" name="Google Shape;672;g2f178769a13_0_3"/>
          <p:cNvSpPr/>
          <p:nvPr/>
        </p:nvSpPr>
        <p:spPr>
          <a:xfrm>
            <a:off x="2305050" y="2641605"/>
            <a:ext cx="940200" cy="716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g2f178769a13_0_3"/>
          <p:cNvCxnSpPr>
            <a:stCxn id="672" idx="2"/>
            <a:endCxn id="670" idx="0"/>
          </p:cNvCxnSpPr>
          <p:nvPr/>
        </p:nvCxnSpPr>
        <p:spPr>
          <a:xfrm>
            <a:off x="2775150" y="3358305"/>
            <a:ext cx="35400" cy="540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g2f178769a13_0_3"/>
          <p:cNvSpPr/>
          <p:nvPr/>
        </p:nvSpPr>
        <p:spPr>
          <a:xfrm>
            <a:off x="6321875" y="3882725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f178769a13_0_3"/>
          <p:cNvSpPr txBox="1"/>
          <p:nvPr/>
        </p:nvSpPr>
        <p:spPr>
          <a:xfrm>
            <a:off x="6523775" y="3906425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76" name="Google Shape;676;g2f178769a13_0_3"/>
          <p:cNvSpPr/>
          <p:nvPr/>
        </p:nvSpPr>
        <p:spPr>
          <a:xfrm>
            <a:off x="6329200" y="2588050"/>
            <a:ext cx="842100" cy="8862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" name="Google Shape;677;g2f178769a13_0_3"/>
          <p:cNvCxnSpPr>
            <a:stCxn id="676" idx="2"/>
          </p:cNvCxnSpPr>
          <p:nvPr/>
        </p:nvCxnSpPr>
        <p:spPr>
          <a:xfrm>
            <a:off x="6750250" y="3474250"/>
            <a:ext cx="289200" cy="340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" name="Google Shape;678;g2f178769a13_0_3"/>
          <p:cNvSpPr/>
          <p:nvPr/>
        </p:nvSpPr>
        <p:spPr>
          <a:xfrm>
            <a:off x="4516875" y="4160938"/>
            <a:ext cx="15831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f178769a13_0_3"/>
          <p:cNvSpPr/>
          <p:nvPr/>
        </p:nvSpPr>
        <p:spPr>
          <a:xfrm>
            <a:off x="4156750" y="3644575"/>
            <a:ext cx="652800" cy="3861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g2f178769a13_0_3"/>
          <p:cNvCxnSpPr/>
          <p:nvPr/>
        </p:nvCxnSpPr>
        <p:spPr>
          <a:xfrm>
            <a:off x="4809550" y="3872750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g2f178769a13_0_3"/>
          <p:cNvSpPr txBox="1"/>
          <p:nvPr/>
        </p:nvSpPr>
        <p:spPr>
          <a:xfrm>
            <a:off x="4697175" y="4184638"/>
            <a:ext cx="13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신규질문 등록가능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f2b594c4b9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g2f2b594c4b9_1_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49" name="Google Shape;149;g2f2b594c4b9_1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f2b594c4b9_1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g2f2b594c4b9_1_6"/>
          <p:cNvSpPr txBox="1"/>
          <p:nvPr/>
        </p:nvSpPr>
        <p:spPr>
          <a:xfrm>
            <a:off x="4395915" y="1758052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4300">
                <a:solidFill>
                  <a:srgbClr val="77644D"/>
                </a:solidFill>
              </a:rPr>
              <a:t>팀원 구성 및 역할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f2b594c4b9_1_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3" name="Google Shape;153;g2f2b594c4b9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2b594c4b9_1_6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2f2b594c4b9_5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f2b594c4b9_5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f2b594c4b9_5_47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f2b594c4b9_5_4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92" name="Google Shape;692;g2f2b594c4b9_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475" y="1508527"/>
            <a:ext cx="7326688" cy="209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g2f2b594c4b9_5_47"/>
          <p:cNvSpPr/>
          <p:nvPr/>
        </p:nvSpPr>
        <p:spPr>
          <a:xfrm>
            <a:off x="7074250" y="38513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f2b594c4b9_5_47"/>
          <p:cNvSpPr txBox="1"/>
          <p:nvPr/>
        </p:nvSpPr>
        <p:spPr>
          <a:xfrm>
            <a:off x="7122700" y="39010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및 삭제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가능</a:t>
            </a:r>
            <a:endParaRPr sz="1000"/>
          </a:p>
        </p:txBody>
      </p:sp>
      <p:sp>
        <p:nvSpPr>
          <p:cNvPr id="695" name="Google Shape;695;g2f2b594c4b9_5_47"/>
          <p:cNvSpPr/>
          <p:nvPr/>
        </p:nvSpPr>
        <p:spPr>
          <a:xfrm>
            <a:off x="7276750" y="2902250"/>
            <a:ext cx="697500" cy="1848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6" name="Google Shape;696;g2f2b594c4b9_5_47"/>
          <p:cNvCxnSpPr>
            <a:stCxn id="695" idx="2"/>
          </p:cNvCxnSpPr>
          <p:nvPr/>
        </p:nvCxnSpPr>
        <p:spPr>
          <a:xfrm>
            <a:off x="7625500" y="3087050"/>
            <a:ext cx="10500" cy="634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7" name="Google Shape;697;g2f2b594c4b9_5_47"/>
          <p:cNvSpPr/>
          <p:nvPr/>
        </p:nvSpPr>
        <p:spPr>
          <a:xfrm>
            <a:off x="4913450" y="732550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f2b594c4b9_5_47"/>
          <p:cNvSpPr txBox="1"/>
          <p:nvPr/>
        </p:nvSpPr>
        <p:spPr>
          <a:xfrm>
            <a:off x="5115350" y="756250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99" name="Google Shape;699;g2f2b594c4b9_5_47"/>
          <p:cNvSpPr/>
          <p:nvPr/>
        </p:nvSpPr>
        <p:spPr>
          <a:xfrm>
            <a:off x="5305850" y="1840550"/>
            <a:ext cx="888600" cy="288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g2f2b594c4b9_5_47"/>
          <p:cNvCxnSpPr>
            <a:stCxn id="699" idx="0"/>
          </p:cNvCxnSpPr>
          <p:nvPr/>
        </p:nvCxnSpPr>
        <p:spPr>
          <a:xfrm rot="10800000">
            <a:off x="5749550" y="1203350"/>
            <a:ext cx="600" cy="637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ee4ad3de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ee4ad3de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ee4ad3defa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시연 영상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ee4ad3defa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11" name="Google Shape;711;g2ee4ad3defa_0_0" title="bandicam 2024-08-14 17-08-55-89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3775" y="471550"/>
            <a:ext cx="5303444" cy="3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g2ee4ad3def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g2ee4ad3defa_0_12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718" name="Google Shape;718;g2ee4ad3defa_0_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g2ee4ad3defa_0_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g2ee4ad3defa_0_123"/>
          <p:cNvSpPr txBox="1"/>
          <p:nvPr/>
        </p:nvSpPr>
        <p:spPr>
          <a:xfrm>
            <a:off x="4460098" y="1898490"/>
            <a:ext cx="37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자체평가  보완사항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g2ee4ad3defa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ee4ad3defa_0_12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6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ee4ad3defa_0_12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g2f2b594c4b9_5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f2b594c4b9_5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f2b594c4b9_5_69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3" name="Google Shape;733;g2f2b594c4b9_5_69"/>
          <p:cNvGraphicFramePr/>
          <p:nvPr/>
        </p:nvGraphicFramePr>
        <p:xfrm>
          <a:off x="667865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{DA90B4F5-54E8-4B95-BD08-6A108EB3B42F}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김보근 - 솔직히 생각했던거 보다 너무 잘</a:t>
                      </a:r>
                      <a:br>
                        <a:rPr lang="ko" sz="1200"/>
                      </a:br>
                      <a:r>
                        <a:rPr lang="ko" sz="1200"/>
                        <a:t>                 만든 것 같고 재밌었다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김진우 - 완성하고 보니 생각보다 잘나온</a:t>
                      </a:r>
                      <a:br>
                        <a:rPr lang="ko" sz="1200"/>
                      </a:br>
                      <a:r>
                        <a:rPr lang="ko" sz="1200"/>
                        <a:t>                 것 같아서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이상현 - 예상 밖으로 결과물이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조무연 - 기간에 비해서 기능구현이 좋았다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734" name="Google Shape;734;g2f2b594c4b9_5_69"/>
          <p:cNvGraphicFramePr/>
          <p:nvPr/>
        </p:nvGraphicFramePr>
        <p:xfrm>
          <a:off x="4791241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{DA90B4F5-54E8-4B95-BD08-6A108EB3B42F}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이벤트 상세내용에 대한 아이디어가 구상이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시간이 부족하여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결제등의 기술적 구현의 난이도에 대한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충분한 분석과 준비가 부족하여 구현이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어려웠다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시간이 부족하여 패키지 예약만 구현하고</a:t>
                      </a:r>
                      <a:br>
                        <a:rPr lang="ko" sz="1200"/>
                      </a:br>
                      <a:r>
                        <a:rPr lang="ko" sz="1200"/>
                        <a:t>객실 예약을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기존의 호텔사이트들과 차별화된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아이디어가 부족했다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35" name="Google Shape;735;g2f2b594c4b9_5_6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2f2b594c4b9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8" cy="14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f2b594c4b9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29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f2b594c4b9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2f2b594c4b9_1_17"/>
          <p:cNvSpPr txBox="1"/>
          <p:nvPr/>
        </p:nvSpPr>
        <p:spPr>
          <a:xfrm>
            <a:off x="826976" y="1472645"/>
            <a:ext cx="517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ko" sz="3900">
                <a:solidFill>
                  <a:srgbClr val="FFFFFF"/>
                </a:solidFill>
              </a:rPr>
              <a:t>감사합니다.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g2f2b594c4b9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25" y="2013219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2f2b594c4b9_1_1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6" name="Google Shape;746;g2f2b594c4b9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449" y="794850"/>
            <a:ext cx="1472400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f2b594c4b9_1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823" y="443023"/>
            <a:ext cx="2511775" cy="1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79a04a0b33_1_0"/>
          <p:cNvPicPr preferRelativeResize="0"/>
          <p:nvPr/>
        </p:nvPicPr>
        <p:blipFill rotWithShape="1">
          <a:blip r:embed="rId3">
            <a:alphaModFix/>
          </a:blip>
          <a:srcRect b="0" l="-1424" r="6448" t="0"/>
          <a:stretch/>
        </p:blipFill>
        <p:spPr>
          <a:xfrm>
            <a:off x="6784225" y="325"/>
            <a:ext cx="235977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2210700" y="325"/>
            <a:ext cx="2252024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79a04a0b33_1_0"/>
          <p:cNvPicPr preferRelativeResize="0"/>
          <p:nvPr/>
        </p:nvPicPr>
        <p:blipFill rotWithShape="1">
          <a:blip r:embed="rId4">
            <a:alphaModFix/>
          </a:blip>
          <a:srcRect b="178594" l="44451" r="-44341" t="21335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9a04a0b3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6" y="626604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9a04a0b33_1_0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팀원 소개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9a04a0b33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8" name="Google Shape;168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48" y="750627"/>
            <a:ext cx="3948174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9a04a0b33_1_0"/>
          <p:cNvSpPr/>
          <p:nvPr/>
        </p:nvSpPr>
        <p:spPr>
          <a:xfrm>
            <a:off x="15022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김보근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/ 공지 / 이벤트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깃허브등 문서관리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79a04a0b33_1_0"/>
          <p:cNvSpPr/>
          <p:nvPr/>
        </p:nvSpPr>
        <p:spPr>
          <a:xfrm>
            <a:off x="2340700" y="3301250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김진우(씹덕)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/ 로그인 / 패키지예약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메인DB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9a04a0b33_1_0"/>
          <p:cNvSpPr/>
          <p:nvPr/>
        </p:nvSpPr>
        <p:spPr>
          <a:xfrm>
            <a:off x="4656863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이상현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1:1 문의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자료수집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79a04a0b33_1_0"/>
          <p:cNvSpPr/>
          <p:nvPr/>
        </p:nvSpPr>
        <p:spPr>
          <a:xfrm>
            <a:off x="7011175" y="3261988"/>
            <a:ext cx="1933200" cy="1356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조무연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정제 및 정규화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79a04a0b3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475" y="1141425"/>
            <a:ext cx="1884700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79a04a0b33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5750" y="1110725"/>
            <a:ext cx="2016725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79a04a0b33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5124" y="1129297"/>
            <a:ext cx="2016701" cy="191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9a04a0b33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98925" y="1129301"/>
            <a:ext cx="2076450" cy="19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83" name="Google Shape;18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"/>
          <p:cNvSpPr txBox="1"/>
          <p:nvPr/>
        </p:nvSpPr>
        <p:spPr>
          <a:xfrm>
            <a:off x="4395915" y="1758052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0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4076191" y="3152131"/>
            <a:ext cx="3948300" cy="14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팬데믹 이후 해외 여행은 물론 국내여행까지 어려워진 현 시점 팬데믹 장기화로 지친 사람들은 여행을 대체할 수 있는 언택트 여행에 관심을 보이며 호캉스를 떠나고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호텔 호캉스등이 조금은 사소했던 연령층들도 보다 대중화 되어 관심도가 올라갔다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4203600" y="2770737"/>
            <a:ext cx="271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코로나19의 장기화로 인한 호캉스 관심도</a:t>
            </a:r>
            <a:r>
              <a:rPr b="0" i="0" lang="ko" sz="13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6287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25716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4203600" y="1233387"/>
            <a:ext cx="39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쇼핑몰, 예약 사이트 중에 전에 </a:t>
            </a:r>
            <a:r>
              <a:rPr lang="ko" sz="1000"/>
              <a:t>간략하게 접해본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사람이 있는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예약 사이트로 선정하고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예약사이트 중에 호텔예약으로 선정하였습니다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4324674" y="839683"/>
            <a:ext cx="287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주제선정 과정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2457517"/>
            <a:ext cx="255926" cy="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3405" y="863356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14" name="Google Shape;21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6"/>
          <p:cNvSpPr txBox="1"/>
          <p:nvPr/>
        </p:nvSpPr>
        <p:spPr>
          <a:xfrm>
            <a:off x="4520968" y="1745527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브랜드 컨셉</a:t>
            </a:r>
            <a:endParaRPr b="0" i="0" sz="50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진보상무 브랜드 키워드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구현 할 기능 선정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11" y="1308600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41944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서비스 이름 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 호텔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각자 이름의 앞글자만 따보았는데 뭔가 진보상무 어감이 좋고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상무가 회사이름같아 이걸로 하게 되었습니다.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그래서 팀명의 호텔 </a:t>
            </a:r>
            <a:r>
              <a:rPr lang="ko" sz="13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브랜드 이름을 </a:t>
            </a:r>
            <a:r>
              <a:rPr b="1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</a:t>
            </a:r>
            <a:r>
              <a:rPr b="0" i="0" lang="ko" sz="13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 정하였습니다</a:t>
            </a:r>
            <a:endParaRPr b="0" i="0" sz="13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24" y="4629366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5351025" y="807850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6142325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3965425" y="470625"/>
            <a:ext cx="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8014970" y="801479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7061100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012484" y="1308601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로고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654" y="1813100"/>
            <a:ext cx="278425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8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00" y="1308600"/>
            <a:ext cx="3948175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4055200" y="133210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공지사항</a:t>
            </a:r>
            <a:r>
              <a:rPr lang="ko" sz="1300">
                <a:solidFill>
                  <a:srgbClr val="77644D"/>
                </a:solidFill>
              </a:rPr>
              <a:t>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</a:t>
            </a:r>
            <a:r>
              <a:rPr lang="ko" sz="1300">
                <a:solidFill>
                  <a:srgbClr val="77644D"/>
                </a:solidFill>
              </a:rPr>
              <a:t>회원가입 / 로그인 페이지</a:t>
            </a:r>
            <a:r>
              <a:rPr lang="ko" sz="1300">
                <a:solidFill>
                  <a:srgbClr val="77644D"/>
                </a:solidFill>
              </a:rPr>
              <a:t>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패키지 예약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1:1문의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관리자 페이지 </a:t>
            </a:r>
            <a:endParaRPr sz="1300">
              <a:solidFill>
                <a:srgbClr val="7764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66" y="4607156"/>
            <a:ext cx="426912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4284705" y="879650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기능 </a:t>
            </a:r>
            <a:r>
              <a:rPr lang="ko" sz="15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1100" y="865557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